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62" r:id="rId10"/>
    <p:sldId id="273" r:id="rId11"/>
    <p:sldId id="275" r:id="rId12"/>
    <p:sldId id="263" r:id="rId13"/>
    <p:sldId id="276" r:id="rId14"/>
    <p:sldId id="264" r:id="rId15"/>
    <p:sldId id="274" r:id="rId16"/>
    <p:sldId id="271" r:id="rId17"/>
    <p:sldId id="272" r:id="rId18"/>
    <p:sldId id="265" r:id="rId19"/>
    <p:sldId id="26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64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40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903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66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45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16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83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62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9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46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4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4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1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3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F083-44C4-409B-A998-351493FC3CCB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2BAD-609A-4541-8779-6AB4F8FB6A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71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Kzazl-yXk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fbeeldingsresultaat voor Radio Oranje logo">
            <a:extLst>
              <a:ext uri="{FF2B5EF4-FFF2-40B4-BE49-F238E27FC236}">
                <a16:creationId xmlns:a16="http://schemas.microsoft.com/office/drawing/2014/main" id="{85C0719D-1E98-4E15-9280-AC1730E77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23136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388629-F2B9-4F5F-BCA6-D8C035C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" y="457200"/>
            <a:ext cx="12192000" cy="5486400"/>
          </a:xfrm>
        </p:spPr>
        <p:txBody>
          <a:bodyPr>
            <a:normAutofit/>
          </a:bodyPr>
          <a:lstStyle/>
          <a:p>
            <a:r>
              <a:rPr lang="nl-NL" sz="5400" u="sng" dirty="0">
                <a:highlight>
                  <a:srgbClr val="800000"/>
                </a:highlight>
              </a:rPr>
              <a:t>De Duitse bezetting:</a:t>
            </a:r>
            <a:br>
              <a:rPr lang="nl-NL" sz="5400" u="sng" dirty="0">
                <a:highlight>
                  <a:srgbClr val="800000"/>
                </a:highlight>
              </a:rPr>
            </a:br>
            <a:br>
              <a:rPr lang="nl-NL" sz="5400" u="sng" dirty="0">
                <a:highlight>
                  <a:srgbClr val="800000"/>
                </a:highlight>
              </a:rPr>
            </a:br>
            <a:br>
              <a:rPr lang="nl-NL" sz="5400" u="sng" dirty="0">
                <a:highlight>
                  <a:srgbClr val="800000"/>
                </a:highlight>
              </a:rPr>
            </a:br>
            <a:r>
              <a:rPr lang="nl-NL" sz="5400" u="sng" dirty="0">
                <a:highlight>
                  <a:srgbClr val="800000"/>
                </a:highlight>
              </a:rPr>
              <a:t> </a:t>
            </a:r>
            <a:br>
              <a:rPr lang="nl-NL" sz="5400" u="sng" dirty="0">
                <a:highlight>
                  <a:srgbClr val="800000"/>
                </a:highlight>
              </a:rPr>
            </a:br>
            <a:r>
              <a:rPr lang="nl-NL" sz="5400" i="1" dirty="0">
                <a:highlight>
                  <a:srgbClr val="800000"/>
                </a:highlight>
              </a:rPr>
              <a:t>De Jodenpolitiek en toenemend verzet</a:t>
            </a:r>
          </a:p>
        </p:txBody>
      </p:sp>
    </p:spTree>
    <p:extLst>
      <p:ext uri="{BB962C8B-B14F-4D97-AF65-F5344CB8AC3E}">
        <p14:creationId xmlns:p14="http://schemas.microsoft.com/office/powerpoint/2010/main" val="28047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7AF43-A49A-436E-9B9F-0D7822FB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45D16C-F671-4217-9F0F-59FA7AAA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Afbeeldingsresultaat voor arbeitseinsatz">
            <a:extLst>
              <a:ext uri="{FF2B5EF4-FFF2-40B4-BE49-F238E27FC236}">
                <a16:creationId xmlns:a16="http://schemas.microsoft.com/office/drawing/2014/main" id="{057D5DAD-A563-4BC3-ABC1-B1F38BC6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6" y="158750"/>
            <a:ext cx="47712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rbeitseinsatz  poster">
            <a:extLst>
              <a:ext uri="{FF2B5EF4-FFF2-40B4-BE49-F238E27FC236}">
                <a16:creationId xmlns:a16="http://schemas.microsoft.com/office/drawing/2014/main" id="{D612F0C8-6252-47F7-8829-A4E9DA82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67" y="355600"/>
            <a:ext cx="4498008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9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0DEFBD-72F7-43C1-B474-621A7E391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DC6897-6CA1-4883-8375-3936518D1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fbeeldingsresultaat voor Tweede wereldoorlog Nederland">
            <a:extLst>
              <a:ext uri="{FF2B5EF4-FFF2-40B4-BE49-F238E27FC236}">
                <a16:creationId xmlns:a16="http://schemas.microsoft.com/office/drawing/2014/main" id="{5945E1E0-09AF-47A2-A1E8-BCFED02E1A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E102AE-7904-472A-938E-00BA7F60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18606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0454-40BD-4EF6-A02A-99F51CB95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55600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April-</a:t>
            </a:r>
            <a:r>
              <a:rPr lang="nl-NL" dirty="0" err="1">
                <a:highlight>
                  <a:srgbClr val="800000"/>
                </a:highlight>
              </a:rPr>
              <a:t>meistakingen</a:t>
            </a: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 </a:t>
            </a:r>
            <a:r>
              <a:rPr lang="nn-NO" dirty="0">
                <a:highlight>
                  <a:srgbClr val="800000"/>
                </a:highlight>
              </a:rPr>
              <a:t>(29 april- 3 mei, 1943)</a:t>
            </a:r>
            <a:endParaRPr lang="nl-NL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374D8-1599-429D-A9B7-526B1AC4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821005" cy="4038036"/>
          </a:xfrm>
        </p:spPr>
        <p:txBody>
          <a:bodyPr>
            <a:normAutofit/>
          </a:bodyPr>
          <a:lstStyle/>
          <a:p>
            <a:r>
              <a:rPr lang="nl-NL" sz="3600" dirty="0"/>
              <a:t>Slag om Stalingrad</a:t>
            </a:r>
          </a:p>
          <a:p>
            <a:r>
              <a:rPr lang="nl-NL" sz="3600" dirty="0"/>
              <a:t>Melk- en mijnstakingen. </a:t>
            </a:r>
          </a:p>
          <a:p>
            <a:r>
              <a:rPr lang="nl-NL" sz="3600" dirty="0"/>
              <a:t>Tegen </a:t>
            </a:r>
            <a:r>
              <a:rPr lang="nl-NL" sz="3600" b="1" dirty="0">
                <a:solidFill>
                  <a:srgbClr val="FFFF00"/>
                </a:solidFill>
              </a:rPr>
              <a:t>Arbeitseinsatz</a:t>
            </a:r>
            <a:r>
              <a:rPr lang="nl-NL" sz="3600" dirty="0"/>
              <a:t> </a:t>
            </a:r>
            <a:r>
              <a:rPr lang="nl-NL" sz="3600" dirty="0">
                <a:sym typeface="Wingdings" panose="05000000000000000000" pitchFamily="2" charset="2"/>
              </a:rPr>
              <a:t> veteranen werken in DU</a:t>
            </a:r>
          </a:p>
          <a:p>
            <a:r>
              <a:rPr lang="nl-NL" sz="3600" dirty="0">
                <a:sym typeface="Wingdings" panose="05000000000000000000" pitchFamily="2" charset="2"/>
              </a:rPr>
              <a:t>Geen deelname: 3 grote steden + NS.</a:t>
            </a:r>
          </a:p>
          <a:p>
            <a:r>
              <a:rPr lang="nl-NL" sz="3600" dirty="0"/>
              <a:t>Reactie: veel doden (executies) en gewonden.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27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C7D05-CF9B-4940-9B45-6ED1C7A2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44500"/>
            <a:ext cx="11391899" cy="5956300"/>
          </a:xfrm>
        </p:spPr>
        <p:txBody>
          <a:bodyPr>
            <a:normAutofit/>
          </a:bodyPr>
          <a:lstStyle/>
          <a:p>
            <a:r>
              <a:rPr lang="nl-NL" sz="4800" u="sng" dirty="0"/>
              <a:t>Fase 3: </a:t>
            </a:r>
            <a:br>
              <a:rPr lang="nl-NL" sz="4800" u="sng" dirty="0"/>
            </a:br>
            <a:br>
              <a:rPr lang="nl-NL" sz="4800" u="sng" dirty="0"/>
            </a:br>
            <a:r>
              <a:rPr lang="nl-NL" sz="4800" i="1" u="sng" dirty="0"/>
              <a:t>Toenemend geweld en verzet </a:t>
            </a:r>
            <a:br>
              <a:rPr lang="nl-NL" sz="4800" i="1" u="sng" dirty="0"/>
            </a:br>
            <a:br>
              <a:rPr lang="nl-NL" sz="4800" i="1" u="sng" dirty="0"/>
            </a:br>
            <a:r>
              <a:rPr lang="nl-NL" sz="4800" u="sng" dirty="0"/>
              <a:t>(mei 1943 – sept 1944)</a:t>
            </a:r>
            <a:br>
              <a:rPr lang="nl-NL" sz="4800" dirty="0"/>
            </a:br>
            <a:br>
              <a:rPr lang="nl-NL" sz="4800" dirty="0"/>
            </a:b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28384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D543F-6133-4334-A670-988CCC39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8900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Verzet en onderduiken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01C8A-9CCD-468A-BE7E-40C14F9A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24000"/>
            <a:ext cx="10353762" cy="4267200"/>
          </a:xfrm>
        </p:spPr>
        <p:txBody>
          <a:bodyPr/>
          <a:lstStyle/>
          <a:p>
            <a:r>
              <a:rPr lang="nl-NL" sz="3600" dirty="0"/>
              <a:t>Uitgebreide </a:t>
            </a:r>
            <a:r>
              <a:rPr lang="nl-NL" sz="3600" b="1" dirty="0">
                <a:solidFill>
                  <a:srgbClr val="FFFF00"/>
                </a:solidFill>
              </a:rPr>
              <a:t>Arbeitseinsatz</a:t>
            </a:r>
            <a:r>
              <a:rPr lang="nl-NL" sz="3600" dirty="0"/>
              <a:t> </a:t>
            </a:r>
            <a:r>
              <a:rPr lang="nl-NL" sz="3600" dirty="0">
                <a:sym typeface="Wingdings" panose="05000000000000000000" pitchFamily="2" charset="2"/>
              </a:rPr>
              <a:t> onderduikers.</a:t>
            </a:r>
          </a:p>
          <a:p>
            <a:r>
              <a:rPr lang="nl-NL" sz="3600" dirty="0">
                <a:sym typeface="Wingdings" panose="05000000000000000000" pitchFamily="2" charset="2"/>
              </a:rPr>
              <a:t>Locaties: platteland, zolders, oude huizen.</a:t>
            </a:r>
          </a:p>
          <a:p>
            <a:r>
              <a:rPr lang="nl-NL" sz="3600" dirty="0">
                <a:sym typeface="Wingdings" panose="05000000000000000000" pitchFamily="2" charset="2"/>
              </a:rPr>
              <a:t>Studenten, arbeiders, Joden..</a:t>
            </a:r>
          </a:p>
          <a:p>
            <a:r>
              <a:rPr lang="nl-NL" sz="3600" b="1" dirty="0" err="1">
                <a:solidFill>
                  <a:srgbClr val="FFFF00"/>
                </a:solidFill>
                <a:sym typeface="Wingdings" panose="05000000000000000000" pitchFamily="2" charset="2"/>
              </a:rPr>
              <a:t>Kopgeld</a:t>
            </a:r>
            <a:r>
              <a:rPr lang="nl-NL" sz="36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nl-NL" sz="3600" dirty="0">
                <a:sym typeface="Wingdings" panose="05000000000000000000" pitchFamily="2" charset="2"/>
              </a:rPr>
              <a:t>(7,5 gulden)  Jodenjacht.</a:t>
            </a:r>
          </a:p>
          <a:p>
            <a:endParaRPr lang="nl-NL" sz="36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46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FB59-F529-4993-BC84-4E57C4E1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0043A2-78EA-44C8-8019-9EF009148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Afbeeldingsresultaat voor arbeitseinsatz  poster">
            <a:extLst>
              <a:ext uri="{FF2B5EF4-FFF2-40B4-BE49-F238E27FC236}">
                <a16:creationId xmlns:a16="http://schemas.microsoft.com/office/drawing/2014/main" id="{A10D9B98-A9CF-4619-9440-4EA5567E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0"/>
            <a:ext cx="727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4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D543F-6133-4334-A670-988CCC39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8900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Verzet en onderduiken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01C8A-9CCD-468A-BE7E-40C14F9A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524000"/>
            <a:ext cx="12014200" cy="4267200"/>
          </a:xfrm>
        </p:spPr>
        <p:txBody>
          <a:bodyPr>
            <a:normAutofit/>
          </a:bodyPr>
          <a:lstStyle/>
          <a:p>
            <a:r>
              <a:rPr lang="nl-NL" sz="3600" dirty="0"/>
              <a:t>Overvallen distributiekantoren </a:t>
            </a:r>
            <a:r>
              <a:rPr lang="nl-NL" sz="3600" dirty="0">
                <a:sym typeface="Wingdings" panose="05000000000000000000" pitchFamily="2" charset="2"/>
              </a:rPr>
              <a:t> Voedselbonnen.</a:t>
            </a:r>
          </a:p>
          <a:p>
            <a:r>
              <a:rPr lang="nl-NL" sz="3600" dirty="0">
                <a:sym typeface="Wingdings" panose="05000000000000000000" pitchFamily="2" charset="2"/>
              </a:rPr>
              <a:t>Distributiebonnen: eerlijke verdeling levensmiddelen.</a:t>
            </a:r>
          </a:p>
          <a:p>
            <a:r>
              <a:rPr lang="nl-NL" sz="3600" dirty="0">
                <a:sym typeface="Wingdings" panose="05000000000000000000" pitchFamily="2" charset="2"/>
              </a:rPr>
              <a:t>Bevolkingsregistratiebureaus </a:t>
            </a:r>
          </a:p>
          <a:p>
            <a:r>
              <a:rPr lang="nl-NL" sz="3600" dirty="0">
                <a:sym typeface="Wingdings" panose="05000000000000000000" pitchFamily="2" charset="2"/>
              </a:rPr>
              <a:t>Vervalsing paspoorten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6066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BACEA-E3F5-4533-B168-53A14F1A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CC0853-D14B-4C69-87B7-8EF95BF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4FDBF28-3B95-47BC-B5EA-7A77E17B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tweede wereldoorlog vervalst persoonsbewijs">
            <a:extLst>
              <a:ext uri="{FF2B5EF4-FFF2-40B4-BE49-F238E27FC236}">
                <a16:creationId xmlns:a16="http://schemas.microsoft.com/office/drawing/2014/main" id="{0925C6F4-CEE1-4176-A2CF-E2D508FE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609600"/>
            <a:ext cx="8069262" cy="54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tweede wereldoorlog vervalst persoonsbewijs">
            <a:extLst>
              <a:ext uri="{FF2B5EF4-FFF2-40B4-BE49-F238E27FC236}">
                <a16:creationId xmlns:a16="http://schemas.microsoft.com/office/drawing/2014/main" id="{7D21FF2D-6C57-4F41-9ACE-5402E67E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609599"/>
            <a:ext cx="8069261" cy="54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53752-D9F1-4771-90A9-BFFF2595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550" y="4108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De Spoorwegstaking </a:t>
            </a:r>
            <a:br>
              <a:rPr lang="nl-NL" sz="4000" dirty="0">
                <a:highlight>
                  <a:srgbClr val="800000"/>
                </a:highlight>
              </a:rPr>
            </a:br>
            <a:r>
              <a:rPr lang="nl-NL" sz="4000" dirty="0">
                <a:highlight>
                  <a:srgbClr val="800000"/>
                </a:highlight>
              </a:rPr>
              <a:t>van 1944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45E3C-C7B0-46F3-9E9D-A7A97AB6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77" y="2192784"/>
            <a:ext cx="7867132" cy="3992640"/>
          </a:xfrm>
        </p:spPr>
        <p:txBody>
          <a:bodyPr>
            <a:normAutofit lnSpcReduction="10000"/>
          </a:bodyPr>
          <a:lstStyle/>
          <a:p>
            <a:r>
              <a:rPr lang="nl-NL" sz="4000" dirty="0"/>
              <a:t>Radio Oranje oproep.</a:t>
            </a:r>
          </a:p>
          <a:p>
            <a:r>
              <a:rPr lang="nl-NL" sz="4000" dirty="0"/>
              <a:t>30.000 personeelsleden.</a:t>
            </a:r>
          </a:p>
          <a:p>
            <a:r>
              <a:rPr lang="nl-NL" sz="4000" dirty="0"/>
              <a:t>Operatie Market Garden.</a:t>
            </a:r>
          </a:p>
          <a:p>
            <a:r>
              <a:rPr lang="nl-NL" sz="4000" dirty="0"/>
              <a:t>Voedselvoorziening in het  nauw </a:t>
            </a:r>
            <a:r>
              <a:rPr lang="nl-NL" sz="4000" dirty="0">
                <a:sym typeface="Wingdings" panose="05000000000000000000" pitchFamily="2" charset="2"/>
              </a:rPr>
              <a:t> Hongerwinter</a:t>
            </a:r>
            <a:endParaRPr lang="nl-NL" sz="4000" dirty="0"/>
          </a:p>
          <a:p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A55731-025A-4E15-867E-0130C9CD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8" y="571500"/>
            <a:ext cx="441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0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1C6EC-EC00-42AB-AC4E-65215E60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nl-NL" dirty="0"/>
              <a:t>Opdracht: Puzzelen met fases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E36B8-FE41-4C03-A34D-3F0AA90A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326321"/>
            <a:ext cx="10974594" cy="5367442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Vorm de eerste drie fases van de Duitse bezetting door middel van verschillende kaartjes bij elkaar te zoeken.</a:t>
            </a:r>
          </a:p>
          <a:p>
            <a:endParaRPr lang="nl-NL" sz="3200" dirty="0"/>
          </a:p>
          <a:p>
            <a:r>
              <a:rPr lang="nl-NL" sz="3200" dirty="0"/>
              <a:t>Breng van elke fase een : F, S, P, V, B (2x) bij elkaar.</a:t>
            </a:r>
          </a:p>
          <a:p>
            <a:pPr lvl="1"/>
            <a:r>
              <a:rPr lang="nl-NL" sz="2800" dirty="0"/>
              <a:t>F: Fase</a:t>
            </a:r>
          </a:p>
          <a:p>
            <a:pPr lvl="1"/>
            <a:r>
              <a:rPr lang="nl-NL" sz="2800" dirty="0"/>
              <a:t>S: Staking</a:t>
            </a:r>
          </a:p>
          <a:p>
            <a:pPr lvl="1"/>
            <a:r>
              <a:rPr lang="nl-NL" sz="2800" dirty="0"/>
              <a:t>P: Periode</a:t>
            </a:r>
          </a:p>
          <a:p>
            <a:pPr lvl="1"/>
            <a:r>
              <a:rPr lang="nl-NL" sz="2800" dirty="0"/>
              <a:t>V: Verandering</a:t>
            </a:r>
          </a:p>
          <a:p>
            <a:pPr lvl="1"/>
            <a:r>
              <a:rPr lang="nl-NL" sz="2800" dirty="0"/>
              <a:t>B: Begrip (2 per fase).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589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A536C-1901-4913-A8EE-A878FC5B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90500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FDF0A-09A9-41EF-9770-E8CA6A71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19" y="1688271"/>
            <a:ext cx="11106755" cy="4274379"/>
          </a:xfrm>
        </p:spPr>
        <p:txBody>
          <a:bodyPr>
            <a:normAutofit/>
          </a:bodyPr>
          <a:lstStyle/>
          <a:p>
            <a:r>
              <a:rPr lang="nl-NL" sz="3600" dirty="0"/>
              <a:t>Even herhalen.</a:t>
            </a:r>
          </a:p>
          <a:p>
            <a:r>
              <a:rPr lang="nl-NL" sz="3600" dirty="0"/>
              <a:t>In het nieuws.</a:t>
            </a:r>
          </a:p>
          <a:p>
            <a:r>
              <a:rPr lang="nl-NL" sz="3600" dirty="0"/>
              <a:t>Fase 2 </a:t>
            </a:r>
          </a:p>
          <a:p>
            <a:r>
              <a:rPr lang="nl-NL" sz="3600" dirty="0"/>
              <a:t>Fase 3</a:t>
            </a:r>
          </a:p>
          <a:p>
            <a:r>
              <a:rPr lang="nl-NL" sz="3600" dirty="0"/>
              <a:t>Opdracht.</a:t>
            </a:r>
          </a:p>
        </p:txBody>
      </p:sp>
    </p:spTree>
    <p:extLst>
      <p:ext uri="{BB962C8B-B14F-4D97-AF65-F5344CB8AC3E}">
        <p14:creationId xmlns:p14="http://schemas.microsoft.com/office/powerpoint/2010/main" val="413264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De Holocaust: Vijf concentratiekampen in Nederland">
            <a:hlinkClick r:id="" action="ppaction://media"/>
            <a:extLst>
              <a:ext uri="{FF2B5EF4-FFF2-40B4-BE49-F238E27FC236}">
                <a16:creationId xmlns:a16="http://schemas.microsoft.com/office/drawing/2014/main" id="{C00E5D06-368D-48EE-BA7C-62A55E03E9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050" y="153854"/>
            <a:ext cx="11645900" cy="65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1D17-5BAD-4D96-8DFF-6E4DE87F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33350"/>
            <a:ext cx="10353761" cy="1326321"/>
          </a:xfrm>
        </p:spPr>
        <p:txBody>
          <a:bodyPr/>
          <a:lstStyle/>
          <a:p>
            <a:r>
              <a:rPr lang="nl-NL" dirty="0"/>
              <a:t>Even herhalen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E6175B-50FF-4D35-986E-6B6A24DD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0150"/>
            <a:ext cx="11318616" cy="5372100"/>
          </a:xfrm>
        </p:spPr>
        <p:txBody>
          <a:bodyPr>
            <a:normAutofit lnSpcReduction="10000"/>
          </a:bodyPr>
          <a:lstStyle/>
          <a:p>
            <a:r>
              <a:rPr lang="nl-NL" sz="3500" dirty="0"/>
              <a:t>Op welke drie punten vielen de Duitsers Nederland aan?</a:t>
            </a:r>
          </a:p>
          <a:p>
            <a:r>
              <a:rPr lang="nl-NL" sz="3500" dirty="0"/>
              <a:t>Wat was het doel van de paratroepen in Den Haag?</a:t>
            </a:r>
          </a:p>
          <a:p>
            <a:r>
              <a:rPr lang="nl-NL" sz="3500" dirty="0"/>
              <a:t>Waardoor was het onbedoelde bombardement toch uitgevoerd?</a:t>
            </a:r>
          </a:p>
          <a:p>
            <a:r>
              <a:rPr lang="nl-NL" sz="3500" dirty="0"/>
              <a:t>Wat hield ‘De ijzeren vuist in de fluwelen handschoen’-politiek in?</a:t>
            </a:r>
          </a:p>
          <a:p>
            <a:r>
              <a:rPr lang="nl-NL" sz="3500" dirty="0"/>
              <a:t>Waarom werd er op 25 en 26 februari gestaakt?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30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B5277-8348-4FB8-A91E-90AA8829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95" y="139700"/>
            <a:ext cx="10353761" cy="5130800"/>
          </a:xfrm>
        </p:spPr>
        <p:txBody>
          <a:bodyPr>
            <a:normAutofit/>
          </a:bodyPr>
          <a:lstStyle/>
          <a:p>
            <a:br>
              <a:rPr lang="nl-NL" u="sng" dirty="0"/>
            </a:br>
            <a:r>
              <a:rPr lang="nl-NL" sz="4800" u="sng" dirty="0"/>
              <a:t>Fase 2: </a:t>
            </a:r>
            <a:br>
              <a:rPr lang="nl-NL" sz="4800" u="sng" dirty="0"/>
            </a:br>
            <a:br>
              <a:rPr lang="nl-NL" sz="4800" u="sng" dirty="0"/>
            </a:br>
            <a:r>
              <a:rPr lang="nl-NL" sz="4800" i="1" u="sng" dirty="0"/>
              <a:t>Verharde Jodenpolitiek en </a:t>
            </a:r>
            <a:r>
              <a:rPr lang="nl-NL" sz="4800" i="1" u="sng" dirty="0" err="1"/>
              <a:t>nazificatie</a:t>
            </a:r>
            <a:r>
              <a:rPr lang="nl-NL" sz="4800" i="1" u="sng" dirty="0"/>
              <a:t>: </a:t>
            </a:r>
            <a:br>
              <a:rPr lang="nl-NL" sz="4800" i="1" u="sng" dirty="0"/>
            </a:br>
            <a:br>
              <a:rPr lang="nl-NL" sz="4800" i="1" u="sng" dirty="0"/>
            </a:br>
            <a:r>
              <a:rPr lang="nl-NL" sz="4800" i="1" u="sng" dirty="0"/>
              <a:t>(</a:t>
            </a:r>
            <a:r>
              <a:rPr lang="nl-NL" sz="4800" u="sng" dirty="0" err="1"/>
              <a:t>febr</a:t>
            </a:r>
            <a:r>
              <a:rPr lang="nl-NL" sz="4800" u="sng" dirty="0"/>
              <a:t> 1941 – apr 1943)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65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014D2-AFF4-446B-A01F-EAE4BBCA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4C2C0-61A1-4D3C-9C87-E36E6007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415718-9960-4636-8EE4-59DDE05CC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3" t="13473" r="41172" b="9862"/>
          <a:stretch/>
        </p:blipFill>
        <p:spPr>
          <a:xfrm>
            <a:off x="2776537" y="0"/>
            <a:ext cx="6638925" cy="68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4C15D-4131-4E64-9766-B76CEEBA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10" y="0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NSB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427D2-A1C1-4CEE-BC24-753E79D2F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49" y="1181100"/>
            <a:ext cx="7553326" cy="5574807"/>
          </a:xfrm>
        </p:spPr>
        <p:txBody>
          <a:bodyPr>
            <a:normAutofit/>
          </a:bodyPr>
          <a:lstStyle/>
          <a:p>
            <a:r>
              <a:rPr lang="nl-NL" sz="2800" dirty="0"/>
              <a:t>Nationaal-</a:t>
            </a:r>
            <a:r>
              <a:rPr lang="nl-NL" sz="2800" dirty="0" err="1"/>
              <a:t>Socalistische</a:t>
            </a:r>
            <a:r>
              <a:rPr lang="nl-NL" sz="2800" dirty="0"/>
              <a:t> beweging.</a:t>
            </a:r>
          </a:p>
          <a:p>
            <a:r>
              <a:rPr lang="nl-NL" sz="2800" dirty="0"/>
              <a:t>Oorspronkelijk fascistisch </a:t>
            </a:r>
            <a:r>
              <a:rPr lang="nl-NL" sz="2800" dirty="0">
                <a:sym typeface="Wingdings" panose="05000000000000000000" pitchFamily="2" charset="2"/>
              </a:rPr>
              <a:t> geen antisemitisme </a:t>
            </a:r>
          </a:p>
          <a:p>
            <a:r>
              <a:rPr lang="nl-NL" sz="2800" dirty="0">
                <a:sym typeface="Wingdings" panose="05000000000000000000" pitchFamily="2" charset="2"/>
              </a:rPr>
              <a:t>Populair ‘30.</a:t>
            </a:r>
          </a:p>
          <a:p>
            <a:r>
              <a:rPr lang="nl-NL" sz="2800" dirty="0">
                <a:sym typeface="Wingdings" panose="05000000000000000000" pitchFamily="2" charset="2"/>
              </a:rPr>
              <a:t>Anton Mussert</a:t>
            </a:r>
          </a:p>
          <a:p>
            <a:r>
              <a:rPr lang="nl-NL" sz="2800" dirty="0">
                <a:sym typeface="Wingdings" panose="05000000000000000000" pitchFamily="2" charset="2"/>
              </a:rPr>
              <a:t>Gevangenschap meidagen  hielpen bij capitulatie</a:t>
            </a:r>
          </a:p>
          <a:p>
            <a:r>
              <a:rPr lang="nl-NL" sz="2800" dirty="0">
                <a:sym typeface="Wingdings" panose="05000000000000000000" pitchFamily="2" charset="2"/>
              </a:rPr>
              <a:t>1941: enige toegestane politieke partij.</a:t>
            </a: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Totalitaire dictatuur.</a:t>
            </a:r>
          </a:p>
        </p:txBody>
      </p:sp>
      <p:pic>
        <p:nvPicPr>
          <p:cNvPr id="4098" name="Picture 2" descr="Afbeeldingsresultaat voor NSB">
            <a:extLst>
              <a:ext uri="{FF2B5EF4-FFF2-40B4-BE49-F238E27FC236}">
                <a16:creationId xmlns:a16="http://schemas.microsoft.com/office/drawing/2014/main" id="{6271DE6F-D660-42A9-AAB2-C0045DA0B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1605"/>
          <a:stretch/>
        </p:blipFill>
        <p:spPr bwMode="auto">
          <a:xfrm>
            <a:off x="200025" y="990599"/>
            <a:ext cx="4058708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ton mussert">
            <a:extLst>
              <a:ext uri="{FF2B5EF4-FFF2-40B4-BE49-F238E27FC236}">
                <a16:creationId xmlns:a16="http://schemas.microsoft.com/office/drawing/2014/main" id="{76C8D51E-BFD7-4718-A587-2E0A155D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83" y="264242"/>
            <a:ext cx="7929033" cy="63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37AE2-AB04-4E97-8270-EAD70E12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132521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Aangescherpte Jodenpolitiek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EA4DFF-91E0-483C-B6CE-E2F2566C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244600"/>
            <a:ext cx="11569700" cy="5397500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1941: Joodse meldplicht en de </a:t>
            </a:r>
            <a:r>
              <a:rPr lang="nl-NL" sz="3200" b="1" dirty="0">
                <a:solidFill>
                  <a:srgbClr val="FFFF00"/>
                </a:solidFill>
              </a:rPr>
              <a:t>Ariërverklaring.</a:t>
            </a:r>
          </a:p>
          <a:p>
            <a:r>
              <a:rPr lang="nl-NL" sz="3200" dirty="0"/>
              <a:t>14 juli, 1942: razzia’s van juli en augustus.</a:t>
            </a:r>
          </a:p>
          <a:p>
            <a:r>
              <a:rPr lang="nl-NL" sz="3200" dirty="0"/>
              <a:t>Joden kregen schuld:</a:t>
            </a:r>
          </a:p>
          <a:p>
            <a:pPr lvl="1"/>
            <a:r>
              <a:rPr lang="nl-NL" sz="3000" dirty="0"/>
              <a:t>stakingen, Davidsterren afdoen en </a:t>
            </a:r>
            <a:r>
              <a:rPr lang="nl-NL" sz="3200" dirty="0"/>
              <a:t>onderduiking </a:t>
            </a:r>
            <a:r>
              <a:rPr lang="nl-NL" sz="3200" b="1" dirty="0" err="1">
                <a:solidFill>
                  <a:srgbClr val="FFFF00"/>
                </a:solidFill>
              </a:rPr>
              <a:t>arbeitseinsatz</a:t>
            </a:r>
            <a:r>
              <a:rPr lang="nl-NL" sz="3200" b="1" dirty="0">
                <a:solidFill>
                  <a:srgbClr val="FFFF00"/>
                </a:solidFill>
              </a:rPr>
              <a:t>.</a:t>
            </a:r>
          </a:p>
          <a:p>
            <a:pPr lvl="1"/>
            <a:endParaRPr lang="nl-NL" sz="3200" dirty="0"/>
          </a:p>
          <a:p>
            <a:r>
              <a:rPr lang="nl-NL" sz="3200" dirty="0"/>
              <a:t> De NS vervoerde Joden tijdens WO2 </a:t>
            </a:r>
            <a:r>
              <a:rPr lang="nl-NL" sz="3200" dirty="0">
                <a:sym typeface="Wingdings" panose="05000000000000000000" pitchFamily="2" charset="2"/>
              </a:rPr>
              <a:t> ~107.000 Joden</a:t>
            </a:r>
            <a:endParaRPr lang="nl-NL" sz="3200" dirty="0"/>
          </a:p>
          <a:p>
            <a:r>
              <a:rPr lang="nl-NL" sz="3200" dirty="0"/>
              <a:t>NL kampen: Westerbork, Amersfoort en Vught.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6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5D6F2-5521-4C1B-8B95-B9CC8573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907FEE-120F-498F-B112-C2559969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vanaf wanneer dook anne frank onder">
            <a:extLst>
              <a:ext uri="{FF2B5EF4-FFF2-40B4-BE49-F238E27FC236}">
                <a16:creationId xmlns:a16="http://schemas.microsoft.com/office/drawing/2014/main" id="{45F327F5-9A6E-4021-BDF3-DEBC9AD4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799"/>
            <a:ext cx="3879850" cy="63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chterhuis kast">
            <a:extLst>
              <a:ext uri="{FF2B5EF4-FFF2-40B4-BE49-F238E27FC236}">
                <a16:creationId xmlns:a16="http://schemas.microsoft.com/office/drawing/2014/main" id="{BAFFC210-B44D-49D5-8084-5397EBCD0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9" t="2593" r="14688"/>
          <a:stretch/>
        </p:blipFill>
        <p:spPr bwMode="auto">
          <a:xfrm>
            <a:off x="5711185" y="349250"/>
            <a:ext cx="5714516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8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A1199-E531-4B26-9433-0BFEDDB9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0500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 err="1">
                <a:highlight>
                  <a:srgbClr val="800000"/>
                </a:highlight>
              </a:rPr>
              <a:t>nazificatie</a:t>
            </a:r>
            <a:endParaRPr lang="nl-NL" sz="4000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0080B-CC57-43BA-8F91-D9B11604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6821"/>
            <a:ext cx="10353762" cy="4960179"/>
          </a:xfrm>
        </p:spPr>
        <p:txBody>
          <a:bodyPr/>
          <a:lstStyle/>
          <a:p>
            <a:r>
              <a:rPr lang="nl-NL" sz="4000" dirty="0"/>
              <a:t>Einde rechtsstaat </a:t>
            </a:r>
            <a:r>
              <a:rPr lang="nl-NL" sz="4000" dirty="0">
                <a:sym typeface="Wingdings" panose="05000000000000000000" pitchFamily="2" charset="2"/>
              </a:rPr>
              <a:t> Totalitaire dictatuur.</a:t>
            </a:r>
          </a:p>
          <a:p>
            <a:r>
              <a:rPr lang="nl-NL" sz="4000" dirty="0">
                <a:sym typeface="Wingdings" panose="05000000000000000000" pitchFamily="2" charset="2"/>
              </a:rPr>
              <a:t>Censuur: Radio en kranten; Propaganda</a:t>
            </a:r>
          </a:p>
          <a:p>
            <a:r>
              <a:rPr lang="nl-NL" sz="4000" dirty="0">
                <a:sym typeface="Wingdings" panose="05000000000000000000" pitchFamily="2" charset="2"/>
              </a:rPr>
              <a:t>Radio Oranje  streng verboden!</a:t>
            </a:r>
          </a:p>
          <a:p>
            <a:r>
              <a:rPr lang="nl-NL" sz="4000" dirty="0">
                <a:sym typeface="Wingdings" panose="05000000000000000000" pitchFamily="2" charset="2"/>
              </a:rPr>
              <a:t>Volkslied/vlag uithangen verboden.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086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413</Words>
  <Application>Microsoft Office PowerPoint</Application>
  <PresentationFormat>Breedbeeld</PresentationFormat>
  <Paragraphs>66</Paragraphs>
  <Slides>20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Damask</vt:lpstr>
      <vt:lpstr>De Duitse bezetting:     De Jodenpolitiek en toenemend verzet</vt:lpstr>
      <vt:lpstr>Planning</vt:lpstr>
      <vt:lpstr>Even herhalen</vt:lpstr>
      <vt:lpstr> Fase 2:   Verharde Jodenpolitiek en nazificatie:   (febr 1941 – apr 1943)</vt:lpstr>
      <vt:lpstr>PowerPoint-presentatie</vt:lpstr>
      <vt:lpstr>De NSB</vt:lpstr>
      <vt:lpstr>Aangescherpte Jodenpolitiek</vt:lpstr>
      <vt:lpstr>PowerPoint-presentatie</vt:lpstr>
      <vt:lpstr>nazificatie</vt:lpstr>
      <vt:lpstr>PowerPoint-presentatie</vt:lpstr>
      <vt:lpstr>PowerPoint-presentatie</vt:lpstr>
      <vt:lpstr>April-meistakingen  (29 april- 3 mei, 1943)</vt:lpstr>
      <vt:lpstr>Fase 3:   Toenemend geweld en verzet   (mei 1943 – sept 1944)  </vt:lpstr>
      <vt:lpstr>Verzet en onderduiken</vt:lpstr>
      <vt:lpstr>PowerPoint-presentatie</vt:lpstr>
      <vt:lpstr>Verzet en onderduiken</vt:lpstr>
      <vt:lpstr>PowerPoint-presentatie</vt:lpstr>
      <vt:lpstr>De Spoorwegstaking  van 1944</vt:lpstr>
      <vt:lpstr>Opdracht: Puzzelen met fases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Nederlandse bezetting:     De Jodenpolitiek en toenemend verzet</dc:title>
  <dc:creator>ferry vd horst</dc:creator>
  <cp:lastModifiedBy>ferry vd horst</cp:lastModifiedBy>
  <cp:revision>3</cp:revision>
  <dcterms:created xsi:type="dcterms:W3CDTF">2020-03-15T10:38:31Z</dcterms:created>
  <dcterms:modified xsi:type="dcterms:W3CDTF">2020-03-15T11:07:43Z</dcterms:modified>
</cp:coreProperties>
</file>